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49" r:id="rId1"/>
  </p:sldMasterIdLst>
  <p:notesMasterIdLst>
    <p:notesMasterId r:id="rId10"/>
  </p:notesMasterIdLst>
  <p:sldIdLst>
    <p:sldId id="312" r:id="rId2"/>
    <p:sldId id="315" r:id="rId3"/>
    <p:sldId id="317" r:id="rId4"/>
    <p:sldId id="322" r:id="rId5"/>
    <p:sldId id="316" r:id="rId6"/>
    <p:sldId id="311" r:id="rId7"/>
    <p:sldId id="318" r:id="rId8"/>
    <p:sldId id="32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797D"/>
    <a:srgbClr val="78FFD6"/>
    <a:srgbClr val="A8FF78"/>
    <a:srgbClr val="FBD786"/>
    <a:srgbClr val="C6FFD3"/>
    <a:srgbClr val="000000"/>
    <a:srgbClr val="7D7D7D"/>
    <a:srgbClr val="003366"/>
    <a:srgbClr val="B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79515" autoAdjust="0"/>
  </p:normalViewPr>
  <p:slideViewPr>
    <p:cSldViewPr showGuides="1">
      <p:cViewPr varScale="1">
        <p:scale>
          <a:sx n="88" d="100"/>
          <a:sy n="88" d="100"/>
        </p:scale>
        <p:origin x="1386" y="78"/>
      </p:cViewPr>
      <p:guideLst>
        <p:guide orient="horz" pos="2167"/>
        <p:guide pos="3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9738D-D75D-40B1-BF46-FC9ACBB15E75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5198F-549A-4508-B579-8CA394E947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東京都オープンデータカタログサイト・ビジュアライゼーションについて提案いたします。</a:t>
            </a:r>
            <a:endParaRPr kumimoji="1" lang="en-US" altLang="ja-JP" dirty="0"/>
          </a:p>
          <a:p>
            <a:r>
              <a:rPr kumimoji="1" lang="ja-JP" altLang="en-US" dirty="0"/>
              <a:t>チーム名は</a:t>
            </a:r>
            <a:r>
              <a:rPr lang="ja-JP" altLang="en-US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パープレキシティとふたりでございます。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46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「子育て」で検索してみたところ、</a:t>
            </a:r>
            <a:r>
              <a:rPr kumimoji="1" lang="en-US" altLang="ja-JP" dirty="0"/>
              <a:t>34</a:t>
            </a:r>
            <a:r>
              <a:rPr kumimoji="1" lang="ja-JP" altLang="en-US" dirty="0"/>
              <a:t>件の</a:t>
            </a:r>
            <a:r>
              <a:rPr kumimoji="1" lang="en-US" altLang="ja-JP" dirty="0"/>
              <a:t>CSV</a:t>
            </a:r>
            <a:r>
              <a:rPr kumimoji="1" lang="ja-JP" altLang="en-US" dirty="0"/>
              <a:t>カタログが見つかりました。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99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今回別途開発した、</a:t>
            </a:r>
            <a:r>
              <a:rPr kumimoji="1" lang="en-US" altLang="ja-JP" dirty="0" err="1"/>
              <a:t>TokyoOD_downloader</a:t>
            </a:r>
            <a:r>
              <a:rPr kumimoji="1" lang="ja-JP" altLang="en-US" dirty="0"/>
              <a:t>によりダウンどーどしたところ</a:t>
            </a:r>
            <a:endParaRPr kumimoji="1" lang="en-US" altLang="ja-JP" dirty="0"/>
          </a:p>
          <a:p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されていましたが、</a:t>
            </a:r>
            <a:endParaRPr lang="en-US" altLang="ja-JP" b="0" i="0" dirty="0">
              <a:effectLst/>
              <a:latin typeface="__fkGroteskNeue_598ab8"/>
            </a:endParaRPr>
          </a:p>
          <a:p>
            <a:r>
              <a:rPr kumimoji="1" lang="ja-JP" altLang="en-US" dirty="0"/>
              <a:t>実際に存在したものは</a:t>
            </a:r>
            <a:r>
              <a:rPr kumimoji="1" lang="en-US" altLang="ja-JP" dirty="0"/>
              <a:t>323</a:t>
            </a:r>
            <a:r>
              <a:rPr kumimoji="1" lang="ja-JP" altLang="en-US" dirty="0"/>
              <a:t>件</a:t>
            </a:r>
            <a:endParaRPr kumimoji="1" lang="en-US" altLang="ja-JP" dirty="0"/>
          </a:p>
          <a:p>
            <a:r>
              <a:rPr kumimoji="1" lang="ja-JP" altLang="en-US" dirty="0"/>
              <a:t>ビジュアライズが簡単そうな</a:t>
            </a:r>
            <a:r>
              <a:rPr kumimoji="1" lang="en-US" altLang="ja-JP" dirty="0"/>
              <a:t>17</a:t>
            </a:r>
            <a:r>
              <a:rPr kumimoji="1" lang="ja-JP" altLang="en-US" dirty="0"/>
              <a:t>件をビジュアライズ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3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実際にビジュアライゼーションを行ったところ</a:t>
            </a:r>
            <a:endParaRPr kumimoji="1" lang="en-US" altLang="ja-JP" dirty="0"/>
          </a:p>
          <a:p>
            <a:r>
              <a:rPr kumimoji="1" lang="ja-JP" altLang="en-US" dirty="0"/>
              <a:t>割と少ないと感じました。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31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感想をそのままよむ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13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そこで、提案をしたいのは、この</a:t>
            </a:r>
            <a:r>
              <a:rPr kumimoji="1" lang="en-US" altLang="ja-JP" dirty="0"/>
              <a:t>OPENDATA</a:t>
            </a:r>
            <a:r>
              <a:rPr kumimoji="1" lang="ja-JP" altLang="en-US" dirty="0"/>
              <a:t>の好循環ですが。</a:t>
            </a:r>
            <a:endParaRPr kumimoji="1" lang="en-US" altLang="ja-JP" dirty="0"/>
          </a:p>
          <a:p>
            <a:r>
              <a:rPr kumimoji="1" lang="ja-JP" altLang="en-US" dirty="0"/>
              <a:t>今回は、そのうちビジュアライゼーションに特化して提案いたします。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35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各機能を説明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5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私のサーバー</a:t>
            </a:r>
            <a:r>
              <a:rPr kumimoji="1" lang="en-US" altLang="ja-JP" dirty="0"/>
              <a:t>500</a:t>
            </a:r>
            <a:r>
              <a:rPr kumimoji="1" lang="ja-JP" altLang="en-US" dirty="0"/>
              <a:t>円</a:t>
            </a:r>
            <a:r>
              <a:rPr kumimoji="1" lang="en-US" altLang="ja-JP" dirty="0"/>
              <a:t>/</a:t>
            </a:r>
            <a:r>
              <a:rPr kumimoji="1" lang="ja-JP" altLang="en-US" dirty="0"/>
              <a:t>月でぼろいので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こちらで機能は確認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54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62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43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04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36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28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09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32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33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0"/>
            <a:ext cx="11523307" cy="648072"/>
          </a:xfrm>
          <a:ln>
            <a:noFill/>
          </a:ln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86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8466" y="3429000"/>
            <a:ext cx="7155068" cy="0"/>
          </a:xfrm>
          <a:ln>
            <a:solidFill>
              <a:schemeClr val="tx1"/>
            </a:solidFill>
          </a:ln>
        </p:spPr>
        <p:txBody>
          <a:bodyPr bIns="360000"/>
          <a:lstStyle>
            <a:lvl1pPr algn="ctr">
              <a:lnSpc>
                <a:spcPct val="130000"/>
              </a:lnSpc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838575" y="3778250"/>
            <a:ext cx="4383088" cy="1190561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社名を入力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75" y="5318060"/>
            <a:ext cx="4383088" cy="691536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YYYY</a:t>
            </a:r>
            <a:r>
              <a:rPr kumimoji="1" lang="ja-JP" altLang="en-US" dirty="0"/>
              <a:t>年</a:t>
            </a:r>
            <a:r>
              <a:rPr kumimoji="1" lang="en-US" altLang="ja-JP" dirty="0"/>
              <a:t>MM</a:t>
            </a:r>
            <a:r>
              <a:rPr kumimoji="1" lang="ja-JP" altLang="en-US" dirty="0"/>
              <a:t>月</a:t>
            </a:r>
            <a:r>
              <a:rPr kumimoji="1" lang="en-US" altLang="ja-JP" dirty="0"/>
              <a:t>DD</a:t>
            </a:r>
            <a:r>
              <a:rPr kumimoji="1" lang="ja-JP" altLang="en-US" dirty="0"/>
              <a:t>日</a:t>
            </a:r>
          </a:p>
        </p:txBody>
      </p:sp>
      <p:sp>
        <p:nvSpPr>
          <p:cNvPr id="14" name="フリーフォーム: 図形 13"/>
          <p:cNvSpPr/>
          <p:nvPr userDrawn="1"/>
        </p:nvSpPr>
        <p:spPr>
          <a:xfrm>
            <a:off x="0" y="0"/>
            <a:ext cx="1690222" cy="6858000"/>
          </a:xfrm>
          <a:custGeom>
            <a:avLst/>
            <a:gdLst>
              <a:gd name="connsiteX0" fmla="*/ 0 w 1690222"/>
              <a:gd name="connsiteY0" fmla="*/ 0 h 6858000"/>
              <a:gd name="connsiteX1" fmla="*/ 1690222 w 1690222"/>
              <a:gd name="connsiteY1" fmla="*/ 0 h 6858000"/>
              <a:gd name="connsiteX2" fmla="*/ 1621167 w 1690222"/>
              <a:gd name="connsiteY2" fmla="*/ 87873 h 6858000"/>
              <a:gd name="connsiteX3" fmla="*/ 511780 w 1690222"/>
              <a:gd name="connsiteY3" fmla="*/ 3429001 h 6858000"/>
              <a:gd name="connsiteX4" fmla="*/ 1621167 w 1690222"/>
              <a:gd name="connsiteY4" fmla="*/ 6770129 h 6858000"/>
              <a:gd name="connsiteX5" fmla="*/ 1690220 w 1690222"/>
              <a:gd name="connsiteY5" fmla="*/ 6858000 h 6858000"/>
              <a:gd name="connsiteX6" fmla="*/ 0 w 1690222"/>
              <a:gd name="connsiteY6" fmla="*/ 6858000 h 6858000"/>
              <a:gd name="connsiteX7" fmla="*/ 0 w 16902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2" h="6858000">
                <a:moveTo>
                  <a:pt x="0" y="0"/>
                </a:moveTo>
                <a:lnTo>
                  <a:pt x="1690222" y="0"/>
                </a:lnTo>
                <a:lnTo>
                  <a:pt x="1621167" y="87873"/>
                </a:lnTo>
                <a:cubicBezTo>
                  <a:pt x="924401" y="1019559"/>
                  <a:pt x="511780" y="2176094"/>
                  <a:pt x="511780" y="3429001"/>
                </a:cubicBezTo>
                <a:cubicBezTo>
                  <a:pt x="511780" y="4681909"/>
                  <a:pt x="924401" y="5838444"/>
                  <a:pt x="1621167" y="6770129"/>
                </a:cubicBezTo>
                <a:lnTo>
                  <a:pt x="16902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フリーフォーム: 図形 12"/>
          <p:cNvSpPr/>
          <p:nvPr userDrawn="1"/>
        </p:nvSpPr>
        <p:spPr>
          <a:xfrm>
            <a:off x="10501780" y="0"/>
            <a:ext cx="1690220" cy="6858000"/>
          </a:xfrm>
          <a:custGeom>
            <a:avLst/>
            <a:gdLst>
              <a:gd name="connsiteX0" fmla="*/ 0 w 1690220"/>
              <a:gd name="connsiteY0" fmla="*/ 0 h 6858000"/>
              <a:gd name="connsiteX1" fmla="*/ 1690220 w 1690220"/>
              <a:gd name="connsiteY1" fmla="*/ 0 h 6858000"/>
              <a:gd name="connsiteX2" fmla="*/ 1690220 w 1690220"/>
              <a:gd name="connsiteY2" fmla="*/ 6858000 h 6858000"/>
              <a:gd name="connsiteX3" fmla="*/ 2 w 1690220"/>
              <a:gd name="connsiteY3" fmla="*/ 6858000 h 6858000"/>
              <a:gd name="connsiteX4" fmla="*/ 69055 w 1690220"/>
              <a:gd name="connsiteY4" fmla="*/ 6770129 h 6858000"/>
              <a:gd name="connsiteX5" fmla="*/ 1178442 w 1690220"/>
              <a:gd name="connsiteY5" fmla="*/ 3429001 h 6858000"/>
              <a:gd name="connsiteX6" fmla="*/ 69055 w 1690220"/>
              <a:gd name="connsiteY6" fmla="*/ 87873 h 6858000"/>
              <a:gd name="connsiteX7" fmla="*/ 0 w 169022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0" h="6858000">
                <a:moveTo>
                  <a:pt x="0" y="0"/>
                </a:moveTo>
                <a:lnTo>
                  <a:pt x="1690220" y="0"/>
                </a:lnTo>
                <a:lnTo>
                  <a:pt x="1690220" y="6858000"/>
                </a:lnTo>
                <a:lnTo>
                  <a:pt x="2" y="6858000"/>
                </a:lnTo>
                <a:lnTo>
                  <a:pt x="69055" y="6770129"/>
                </a:lnTo>
                <a:cubicBezTo>
                  <a:pt x="765821" y="5838444"/>
                  <a:pt x="1178442" y="4681909"/>
                  <a:pt x="1178442" y="3429001"/>
                </a:cubicBezTo>
                <a:cubicBezTo>
                  <a:pt x="1178442" y="2176094"/>
                  <a:pt x="765821" y="1019559"/>
                  <a:pt x="69055" y="8787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目次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594773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1388853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7"/>
          </p:nvPr>
        </p:nvSpPr>
        <p:spPr>
          <a:xfrm>
            <a:off x="594773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2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1388853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594773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3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1388853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594773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4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1388853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3" name="テキスト プレースホルダー 10"/>
          <p:cNvSpPr>
            <a:spLocks noGrp="1"/>
          </p:cNvSpPr>
          <p:nvPr>
            <p:ph type="body" sz="quarter" idx="23"/>
          </p:nvPr>
        </p:nvSpPr>
        <p:spPr>
          <a:xfrm>
            <a:off x="6610709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5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4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404789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6610709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6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6"/>
          </p:nvPr>
        </p:nvSpPr>
        <p:spPr>
          <a:xfrm>
            <a:off x="7404789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7" name="テキスト プレースホルダー 10"/>
          <p:cNvSpPr>
            <a:spLocks noGrp="1"/>
          </p:cNvSpPr>
          <p:nvPr>
            <p:ph type="body" sz="quarter" idx="27"/>
          </p:nvPr>
        </p:nvSpPr>
        <p:spPr>
          <a:xfrm>
            <a:off x="6610709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7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8" name="テキスト プレースホルダー 10"/>
          <p:cNvSpPr>
            <a:spLocks noGrp="1"/>
          </p:cNvSpPr>
          <p:nvPr>
            <p:ph type="body" sz="quarter" idx="28"/>
          </p:nvPr>
        </p:nvSpPr>
        <p:spPr>
          <a:xfrm>
            <a:off x="7404789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9" name="テキスト プレースホルダー 10"/>
          <p:cNvSpPr>
            <a:spLocks noGrp="1"/>
          </p:cNvSpPr>
          <p:nvPr>
            <p:ph type="body" sz="quarter" idx="29"/>
          </p:nvPr>
        </p:nvSpPr>
        <p:spPr>
          <a:xfrm>
            <a:off x="6610709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8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30" name="テキスト プレースホルダー 10"/>
          <p:cNvSpPr>
            <a:spLocks noGrp="1"/>
          </p:cNvSpPr>
          <p:nvPr>
            <p:ph type="body" sz="quarter" idx="30"/>
          </p:nvPr>
        </p:nvSpPr>
        <p:spPr>
          <a:xfrm>
            <a:off x="7404789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16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/>
          </p:nvPr>
        </p:nvSpPr>
        <p:spPr>
          <a:xfrm>
            <a:off x="860137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2509838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2509838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860137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2509838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2509838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20"/>
          </p:nvPr>
        </p:nvSpPr>
        <p:spPr>
          <a:xfrm>
            <a:off x="6299884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7949585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7949585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23"/>
          </p:nvPr>
        </p:nvSpPr>
        <p:spPr>
          <a:xfrm>
            <a:off x="6299884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949585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7949585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252082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20821" y="0"/>
            <a:ext cx="9671179" cy="648072"/>
          </a:xfrm>
          <a:ln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10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67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1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35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88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9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2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5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5" r:id="rId23"/>
  </p:sldLayoutIdLst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mamoto-ryuzo/portal/issues/1#issue-232955867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yamamoto-ryuz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yamamoto-ryuzo/portal/issues/1#issue-232955867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yamamoto-ryuzo/portal/issues/1#issue-232955867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yamamoto-ryuzo/TokyoOD_downloader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yamamoto-ryuzo/portal/issues/1#issue-2329558676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hyperlink" Target="https://github.com/yamamoto-ryuzo/portal/issues/1#issue-2329558676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95672" y="419712"/>
            <a:ext cx="1200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東京都オープンデータカタログサイト・ビジュアライゼーション</a:t>
            </a:r>
            <a:endParaRPr lang="ja-JP" altLang="en-US" sz="32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55DB-DFC1-C40D-B410-7B173BAB0EA9}"/>
              </a:ext>
            </a:extLst>
          </p:cNvPr>
          <p:cNvSpPr txBox="1"/>
          <p:nvPr/>
        </p:nvSpPr>
        <p:spPr>
          <a:xfrm>
            <a:off x="2412225" y="1204946"/>
            <a:ext cx="7176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チーム</a:t>
            </a:r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j-ea"/>
                <a:ea typeface="+mj-ea"/>
              </a:rPr>
              <a:t>：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Perplexity</a:t>
            </a:r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（パープレキシティ）とふたり</a:t>
            </a:r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略　称：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P2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A63CCF-B981-7A1D-D091-500CC7FF3529}"/>
              </a:ext>
            </a:extLst>
          </p:cNvPr>
          <p:cNvSpPr txBox="1"/>
          <p:nvPr/>
        </p:nvSpPr>
        <p:spPr>
          <a:xfrm>
            <a:off x="1604258" y="2171076"/>
            <a:ext cx="88004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n-ea"/>
              </a:rPr>
              <a:t>メンバー紹介</a:t>
            </a:r>
            <a:endParaRPr lang="en-US" altLang="ja-JP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　　</a:t>
            </a:r>
            <a:r>
              <a:rPr lang="en-US" altLang="ja-JP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en-US" altLang="ja-JP" sz="2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ea"/>
              </a:rPr>
              <a:t>Perplexity</a:t>
            </a:r>
            <a:r>
              <a:rPr lang="en-US" altLang="ja-JP" sz="2400" dirty="0" err="1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Pro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　　　　　　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山本　竜三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</a:t>
            </a:r>
            <a:endParaRPr lang="en-US" altLang="ja-JP" sz="2400" dirty="0">
              <a:solidFill>
                <a:srgbClr val="1F2328"/>
              </a:solidFill>
              <a:highlight>
                <a:srgbClr val="FFFFFF"/>
              </a:highlight>
              <a:latin typeface="+mn-ea"/>
            </a:endParaRPr>
          </a:p>
          <a:p>
            <a:pPr algn="l"/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pic>
        <p:nvPicPr>
          <p:cNvPr id="5" name="図 4">
            <a:hlinkClick r:id="rId4"/>
            <a:extLst>
              <a:ext uri="{FF2B5EF4-FFF2-40B4-BE49-F238E27FC236}">
                <a16:creationId xmlns:a16="http://schemas.microsoft.com/office/drawing/2014/main" id="{D1FACA6E-7C33-D4EF-86E8-3B1654469A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4"/>
          <a:stretch/>
        </p:blipFill>
        <p:spPr>
          <a:xfrm>
            <a:off x="6871278" y="3958234"/>
            <a:ext cx="1892004" cy="2068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0CA4BF-D063-51A4-88FC-94D271784D0D}"/>
              </a:ext>
            </a:extLst>
          </p:cNvPr>
          <p:cNvSpPr txBox="1"/>
          <p:nvPr/>
        </p:nvSpPr>
        <p:spPr>
          <a:xfrm>
            <a:off x="2711624" y="3762907"/>
            <a:ext cx="2448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ACE17-0CE6-34A5-ADAD-4B2D3C477C2B}"/>
              </a:ext>
            </a:extLst>
          </p:cNvPr>
          <p:cNvSpPr txBox="1"/>
          <p:nvPr/>
        </p:nvSpPr>
        <p:spPr>
          <a:xfrm>
            <a:off x="2310281" y="3042827"/>
            <a:ext cx="2946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2400" dirty="0">
                <a:latin typeface="__fkGroteskNeue_598ab8"/>
              </a:rPr>
              <a:t>5</a:t>
            </a:r>
            <a:r>
              <a:rPr lang="ja-JP" altLang="en-US" sz="2400" b="0" i="0" dirty="0">
                <a:effectLst/>
                <a:latin typeface="__fkGroteskNeue_598ab8"/>
              </a:rPr>
              <a:t>つの頭脳をもつ、情報収集の達人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07CB357-90A0-4044-AD3D-5461976F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var(--font-fk-grotesk-neue)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70AC06-CC21-1F10-1C90-9402E48A88EC}"/>
              </a:ext>
            </a:extLst>
          </p:cNvPr>
          <p:cNvSpPr txBox="1"/>
          <p:nvPr/>
        </p:nvSpPr>
        <p:spPr>
          <a:xfrm>
            <a:off x="7416654" y="3037511"/>
            <a:ext cx="285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パソコン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OTAKU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7F8636B-5F95-1437-0C93-DC747E63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251" y="4053104"/>
            <a:ext cx="1892005" cy="19888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A9E91-0F12-F0DB-7861-6747ECE67870}"/>
              </a:ext>
            </a:extLst>
          </p:cNvPr>
          <p:cNvSpPr txBox="1"/>
          <p:nvPr/>
        </p:nvSpPr>
        <p:spPr>
          <a:xfrm>
            <a:off x="6681606" y="6146641"/>
            <a:ext cx="432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https://github.com/yamamoto-ryuzo/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EBD5C-6F3A-A17E-636B-162EA573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20" y="3932904"/>
            <a:ext cx="2109040" cy="2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15678" y="579018"/>
            <a:ext cx="8424937" cy="1271109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3200" dirty="0">
                <a:solidFill>
                  <a:schemeClr val="tx1"/>
                </a:solidFill>
                <a:latin typeface="+mn-ea"/>
              </a:rPr>
              <a:t>特徴：データカタログの集約に優れている。</a:t>
            </a:r>
            <a:endParaRPr kumimoji="1" lang="en-US" altLang="ja-JP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4FB95A-E826-4285-ED58-33E7481E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041705"/>
            <a:ext cx="4953691" cy="1438476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53A23C4-DC27-4F76-6528-B0AE7D369B5C}"/>
              </a:ext>
            </a:extLst>
          </p:cNvPr>
          <p:cNvSpPr/>
          <p:nvPr/>
        </p:nvSpPr>
        <p:spPr>
          <a:xfrm>
            <a:off x="551384" y="2041705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「子育て」で検索！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AB20011-D560-D2CC-43A3-A6F98EF5C950}"/>
              </a:ext>
            </a:extLst>
          </p:cNvPr>
          <p:cNvSpPr/>
          <p:nvPr/>
        </p:nvSpPr>
        <p:spPr>
          <a:xfrm>
            <a:off x="551384" y="3717032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検索結果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2499B0-148B-38FE-7A7F-B2E04C140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3714498"/>
            <a:ext cx="2343477" cy="2772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17DF57-141C-FD4D-F7A4-85D7D37C9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96" b="5005"/>
          <a:stretch/>
        </p:blipFill>
        <p:spPr>
          <a:xfrm>
            <a:off x="4223792" y="3623149"/>
            <a:ext cx="5087060" cy="2954861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360FA7B-2933-C2E0-B034-A54AFE62ACAB}"/>
              </a:ext>
            </a:extLst>
          </p:cNvPr>
          <p:cNvSpPr/>
          <p:nvPr/>
        </p:nvSpPr>
        <p:spPr>
          <a:xfrm>
            <a:off x="9408368" y="4077072"/>
            <a:ext cx="1271381" cy="39330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Picture 2" descr="Image by FlamingText.com">
            <a:extLst>
              <a:ext uri="{FF2B5EF4-FFF2-40B4-BE49-F238E27FC236}">
                <a16:creationId xmlns:a16="http://schemas.microsoft.com/office/drawing/2014/main" id="{D86ABD77-00D9-EB7C-F42C-E7A078D9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79487"/>
            <a:ext cx="2260638" cy="16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3EA4647-29E1-059B-90C0-48F03CA9CB77}"/>
              </a:ext>
            </a:extLst>
          </p:cNvPr>
          <p:cNvSpPr/>
          <p:nvPr/>
        </p:nvSpPr>
        <p:spPr>
          <a:xfrm>
            <a:off x="479376" y="433746"/>
            <a:ext cx="9289033" cy="65648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3200" dirty="0" err="1">
                <a:solidFill>
                  <a:srgbClr val="FF0000"/>
                </a:solidFill>
                <a:latin typeface="+mn-ea"/>
              </a:rPr>
              <a:t>TokyoOD_downloader</a:t>
            </a:r>
            <a:r>
              <a:rPr kumimoji="1" lang="ja-JP" altLang="en-US" sz="3200" dirty="0">
                <a:solidFill>
                  <a:srgbClr val="FF0000"/>
                </a:solidFill>
                <a:latin typeface="+mn-ea"/>
              </a:rPr>
              <a:t>で実際にダウンロード！</a:t>
            </a:r>
            <a:endParaRPr kumimoji="1" lang="en-US" altLang="ja-JP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14909D-52A7-237F-1B93-1E604BA2CCFD}"/>
              </a:ext>
            </a:extLst>
          </p:cNvPr>
          <p:cNvSpPr txBox="1"/>
          <p:nvPr/>
        </p:nvSpPr>
        <p:spPr>
          <a:xfrm>
            <a:off x="1271464" y="1455758"/>
            <a:ext cx="743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https://github.com/yamamoto-ryuzo/TokyoOD_downloader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CB28EA-F7F7-008F-DB40-084C7838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5353"/>
            <a:ext cx="2023120" cy="202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643982-EBB3-5DA6-97C9-022B40D46B26}"/>
              </a:ext>
            </a:extLst>
          </p:cNvPr>
          <p:cNvSpPr txBox="1"/>
          <p:nvPr/>
        </p:nvSpPr>
        <p:spPr>
          <a:xfrm>
            <a:off x="551384" y="2057396"/>
            <a:ext cx="81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__fkGroteskNeue_598ab8"/>
              </a:rPr>
              <a:t>カタログサイトには、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されていました。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B1D59-EEE2-F97B-539C-BBDB3652F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8668"/>
          <a:stretch/>
        </p:blipFill>
        <p:spPr>
          <a:xfrm>
            <a:off x="577296" y="2588776"/>
            <a:ext cx="11135327" cy="13641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297824-F51F-15EB-0405-926358462A1B}"/>
              </a:ext>
            </a:extLst>
          </p:cNvPr>
          <p:cNvSpPr txBox="1"/>
          <p:nvPr/>
        </p:nvSpPr>
        <p:spPr>
          <a:xfrm>
            <a:off x="582136" y="4165087"/>
            <a:ext cx="6007287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実施にダウンロードできた件数　</a:t>
            </a:r>
            <a:r>
              <a:rPr lang="en-US" altLang="ja-JP" dirty="0">
                <a:solidFill>
                  <a:srgbClr val="FF0000"/>
                </a:solidFill>
              </a:rPr>
              <a:t>323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73</a:t>
            </a:r>
            <a:r>
              <a:rPr lang="ja-JP" altLang="en-US" dirty="0"/>
              <a:t>％）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9F66F40-EB29-AC60-D016-1B50EDE66B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29"/>
          <a:stretch/>
        </p:blipFill>
        <p:spPr>
          <a:xfrm>
            <a:off x="6668457" y="4646686"/>
            <a:ext cx="4870631" cy="174331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5321F57-D4F9-0055-4D20-5D70164EDDCE}"/>
              </a:ext>
            </a:extLst>
          </p:cNvPr>
          <p:cNvSpPr txBox="1"/>
          <p:nvPr/>
        </p:nvSpPr>
        <p:spPr>
          <a:xfrm>
            <a:off x="6623034" y="4150091"/>
            <a:ext cx="4870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緯度・経度のある情報は　</a:t>
            </a:r>
            <a:r>
              <a:rPr lang="en-US" altLang="ja-JP" dirty="0">
                <a:solidFill>
                  <a:srgbClr val="FF0000"/>
                </a:solidFill>
              </a:rPr>
              <a:t>17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4</a:t>
            </a:r>
            <a:r>
              <a:rPr lang="ja-JP" altLang="en-US" dirty="0"/>
              <a:t>％）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C952ED7-F98A-AB54-BFE3-57D8923809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75"/>
          <a:stretch/>
        </p:blipFill>
        <p:spPr>
          <a:xfrm>
            <a:off x="656178" y="4646686"/>
            <a:ext cx="4970962" cy="17433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1E9A6F-2BE8-8600-299F-F816BE77FC1F}"/>
              </a:ext>
            </a:extLst>
          </p:cNvPr>
          <p:cNvSpPr txBox="1"/>
          <p:nvPr/>
        </p:nvSpPr>
        <p:spPr>
          <a:xfrm>
            <a:off x="3496092" y="523770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CD489548-6E94-5BFA-8CFD-F8DDB66C0E89}"/>
              </a:ext>
            </a:extLst>
          </p:cNvPr>
          <p:cNvSpPr/>
          <p:nvPr/>
        </p:nvSpPr>
        <p:spPr>
          <a:xfrm rot="16200000">
            <a:off x="5207944" y="3034534"/>
            <a:ext cx="2183156" cy="5182925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43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96459D4-59FD-F8D5-7AFF-B588ACC4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5" r="3087"/>
          <a:stretch/>
        </p:blipFill>
        <p:spPr>
          <a:xfrm>
            <a:off x="263352" y="972271"/>
            <a:ext cx="11665296" cy="568678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87688" y="6796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080EBA-1CBA-5F1B-F2CA-09B1A31025EB}"/>
              </a:ext>
            </a:extLst>
          </p:cNvPr>
          <p:cNvSpPr txBox="1"/>
          <p:nvPr/>
        </p:nvSpPr>
        <p:spPr>
          <a:xfrm>
            <a:off x="717712" y="6139067"/>
            <a:ext cx="107565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https://lizmap.yamakun.net/lizmap/index.php/view/map?repository=opendatabridge&amp;project=Tokyo_ODHV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CE1B75-417D-E257-CAC0-8C781896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40" y="198943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 5">
            <a:extLst>
              <a:ext uri="{FF2B5EF4-FFF2-40B4-BE49-F238E27FC236}">
                <a16:creationId xmlns:a16="http://schemas.microsoft.com/office/drawing/2014/main" id="{85E5F150-5DCF-B082-9CA2-52F83D60CDC2}"/>
              </a:ext>
            </a:extLst>
          </p:cNvPr>
          <p:cNvSpPr/>
          <p:nvPr/>
        </p:nvSpPr>
        <p:spPr>
          <a:xfrm>
            <a:off x="767408" y="4319086"/>
            <a:ext cx="5917493" cy="1398320"/>
          </a:xfrm>
          <a:prstGeom prst="cloud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あれ～～寂しい～～～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DA18F0D-4507-D34F-76A7-543221411B6B}"/>
              </a:ext>
            </a:extLst>
          </p:cNvPr>
          <p:cNvSpPr/>
          <p:nvPr/>
        </p:nvSpPr>
        <p:spPr>
          <a:xfrm>
            <a:off x="767408" y="1437323"/>
            <a:ext cx="7714238" cy="657539"/>
          </a:xfrm>
          <a:prstGeom prst="roundRect">
            <a:avLst>
              <a:gd name="adj" fmla="val 19858"/>
            </a:avLst>
          </a:prstGeom>
          <a:solidFill>
            <a:schemeClr val="bg1">
              <a:alpha val="50000"/>
            </a:schemeClr>
          </a:solidFill>
          <a:ln w="635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500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円</a:t>
            </a: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/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月</a:t>
            </a:r>
            <a:r>
              <a:rPr kumimoji="1" lang="ja-JP" altLang="en-US" sz="2400" dirty="0">
                <a:solidFill>
                  <a:schemeClr val="accent4"/>
                </a:solidFill>
                <a:latin typeface="+mn-ea"/>
              </a:rPr>
              <a:t>くらいのサーバーなので遅いです。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💦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Image by FlamingText.com">
            <a:extLst>
              <a:ext uri="{FF2B5EF4-FFF2-40B4-BE49-F238E27FC236}">
                <a16:creationId xmlns:a16="http://schemas.microsoft.com/office/drawing/2014/main" id="{A1513E70-84EE-3A8C-F30D-8F1A8C0C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6394"/>
            <a:ext cx="19621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7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クロール: 横 8">
            <a:extLst>
              <a:ext uri="{FF2B5EF4-FFF2-40B4-BE49-F238E27FC236}">
                <a16:creationId xmlns:a16="http://schemas.microsoft.com/office/drawing/2014/main" id="{04F7E17A-9D79-C288-777F-75C3FB4F6E8F}"/>
              </a:ext>
            </a:extLst>
          </p:cNvPr>
          <p:cNvSpPr/>
          <p:nvPr/>
        </p:nvSpPr>
        <p:spPr>
          <a:xfrm>
            <a:off x="680099" y="760416"/>
            <a:ext cx="10945216" cy="2088232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実際にデータを保有している各部署が、情報をオープンデータとすることに直接かかわっていないため、結果的に、</a:t>
            </a:r>
            <a:r>
              <a:rPr lang="ja-JP" altLang="en-US" sz="2400" dirty="0">
                <a:solidFill>
                  <a:srgbClr val="FF0000"/>
                </a:solidFill>
              </a:rPr>
              <a:t>オープンデータの質・更新頻度が　低下し、悪循環が生じている</a:t>
            </a:r>
            <a:r>
              <a:rPr lang="ja-JP" altLang="en-US" sz="2400" dirty="0"/>
              <a:t>のではないかはないか？と感じました。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153ED6AA-DF90-D982-91CC-8796E6649A2C}"/>
              </a:ext>
            </a:extLst>
          </p:cNvPr>
          <p:cNvSpPr/>
          <p:nvPr/>
        </p:nvSpPr>
        <p:spPr>
          <a:xfrm>
            <a:off x="680099" y="4005064"/>
            <a:ext cx="10888509" cy="2502819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この悪循環を断ち切るために、あらゆる情報を統合できるGIS・ﾃﾞｰﾍﾞｰｽを活用し、</a:t>
            </a:r>
            <a:r>
              <a:rPr lang="ja-JP" altLang="en-US" sz="2400" dirty="0">
                <a:solidFill>
                  <a:srgbClr val="FF0000"/>
                </a:solidFill>
              </a:rPr>
              <a:t>データを集約・可視化</a:t>
            </a:r>
            <a:r>
              <a:rPr lang="ja-JP" altLang="en-US" sz="2400" dirty="0"/>
              <a:t>し、各部署の</a:t>
            </a:r>
            <a:r>
              <a:rPr lang="ja-JP" altLang="en-US" sz="2400" dirty="0">
                <a:solidFill>
                  <a:srgbClr val="FF0000"/>
                </a:solidFill>
              </a:rPr>
              <a:t>窓口業務の効率化</a:t>
            </a:r>
            <a:r>
              <a:rPr lang="ja-JP" altLang="en-US" sz="2400" dirty="0"/>
              <a:t>を行うことにより、</a:t>
            </a:r>
            <a:r>
              <a:rPr lang="ja-JP" altLang="en-US" sz="2400" dirty="0">
                <a:solidFill>
                  <a:srgbClr val="FF0000"/>
                </a:solidFill>
              </a:rPr>
              <a:t>職員の負担を軽減し、業務と直結したオープンデータの好循環を生み出すこと</a:t>
            </a:r>
            <a:r>
              <a:rPr lang="ja-JP" altLang="en-US" sz="2400" dirty="0"/>
              <a:t>だと思いました。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FC8E1D84-AD46-2E19-BBA6-35057E318C7C}"/>
              </a:ext>
            </a:extLst>
          </p:cNvPr>
          <p:cNvSpPr/>
          <p:nvPr/>
        </p:nvSpPr>
        <p:spPr>
          <a:xfrm>
            <a:off x="3632427" y="2784213"/>
            <a:ext cx="5040560" cy="488957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chemeClr val="tx1"/>
                </a:solidFill>
                <a:latin typeface="+mn-ea"/>
              </a:rPr>
              <a:t>どうすれば？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80099" y="249191"/>
            <a:ext cx="2391565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感じたこと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FE1BFC5-999F-07ED-F7D2-09D9C49F3A23}"/>
              </a:ext>
            </a:extLst>
          </p:cNvPr>
          <p:cNvSpPr/>
          <p:nvPr/>
        </p:nvSpPr>
        <p:spPr>
          <a:xfrm>
            <a:off x="680099" y="3517135"/>
            <a:ext cx="6928069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公務員だった３０年ほど経験から思ったこと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407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by FlamingText.com">
            <a:extLst>
              <a:ext uri="{FF2B5EF4-FFF2-40B4-BE49-F238E27FC236}">
                <a16:creationId xmlns:a16="http://schemas.microsoft.com/office/drawing/2014/main" id="{87488EE4-7676-14EE-E3A4-3D41B7B2B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7" b="14947"/>
          <a:stretch/>
        </p:blipFill>
        <p:spPr bwMode="auto">
          <a:xfrm>
            <a:off x="8453632" y="2182204"/>
            <a:ext cx="1962150" cy="74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3213961" y="146089"/>
            <a:ext cx="648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詳しくはファイナスステージで！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105" name="コネクタ: カギ線 104">
            <a:extLst>
              <a:ext uri="{FF2B5EF4-FFF2-40B4-BE49-F238E27FC236}">
                <a16:creationId xmlns:a16="http://schemas.microsoft.com/office/drawing/2014/main" id="{2A6DF2D6-31C9-782A-E922-964BAB1C7402}"/>
              </a:ext>
            </a:extLst>
          </p:cNvPr>
          <p:cNvCxnSpPr>
            <a:cxnSpLocks/>
            <a:stCxn id="37" idx="2"/>
            <a:endCxn id="15" idx="0"/>
          </p:cNvCxnSpPr>
          <p:nvPr/>
        </p:nvCxnSpPr>
        <p:spPr>
          <a:xfrm rot="5400000">
            <a:off x="9182282" y="3081647"/>
            <a:ext cx="464564" cy="275913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F1E66225-068E-1C8C-ED4D-FC72CD4760CC}"/>
              </a:ext>
            </a:extLst>
          </p:cNvPr>
          <p:cNvCxnSpPr>
            <a:cxnSpLocks/>
            <a:stCxn id="37" idx="0"/>
            <a:endCxn id="2050" idx="0"/>
          </p:cNvCxnSpPr>
          <p:nvPr/>
        </p:nvCxnSpPr>
        <p:spPr>
          <a:xfrm rot="16200000" flipH="1" flipV="1">
            <a:off x="4735466" y="-2324159"/>
            <a:ext cx="1320855" cy="8313253"/>
          </a:xfrm>
          <a:prstGeom prst="bentConnector3">
            <a:avLst>
              <a:gd name="adj1" fmla="val -17307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コネクタ: カギ線 119">
            <a:extLst>
              <a:ext uri="{FF2B5EF4-FFF2-40B4-BE49-F238E27FC236}">
                <a16:creationId xmlns:a16="http://schemas.microsoft.com/office/drawing/2014/main" id="{C20046B8-2951-53BF-332B-0201F514741D}"/>
              </a:ext>
            </a:extLst>
          </p:cNvPr>
          <p:cNvCxnSpPr>
            <a:cxnSpLocks/>
            <a:stCxn id="2050" idx="3"/>
            <a:endCxn id="1093" idx="1"/>
          </p:cNvCxnSpPr>
          <p:nvPr/>
        </p:nvCxnSpPr>
        <p:spPr>
          <a:xfrm>
            <a:off x="2135560" y="3136972"/>
            <a:ext cx="665011" cy="4919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2CFF9414-9DEF-D2A0-4AEB-098830900E6F}"/>
              </a:ext>
            </a:extLst>
          </p:cNvPr>
          <p:cNvSpPr/>
          <p:nvPr/>
        </p:nvSpPr>
        <p:spPr>
          <a:xfrm>
            <a:off x="7433473" y="1172041"/>
            <a:ext cx="4238094" cy="1815280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エクセル・</a:t>
            </a:r>
            <a:r>
              <a:rPr kumimoji="1" lang="en-US" altLang="ja-JP" sz="1600" dirty="0">
                <a:solidFill>
                  <a:schemeClr val="tx1"/>
                </a:solidFill>
                <a:latin typeface="+mn-ea"/>
              </a:rPr>
              <a:t>BI</a:t>
            </a: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ツールとのデータ連携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各部署の</a:t>
            </a:r>
            <a:r>
              <a:rPr kumimoji="1" lang="en-US" altLang="ja-JP" sz="2800" dirty="0">
                <a:solidFill>
                  <a:srgbClr val="FF0000"/>
                </a:solidFill>
                <a:latin typeface="+mn-ea"/>
              </a:rPr>
              <a:t>DX</a:t>
            </a: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推進</a:t>
            </a: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EFD6476B-0E18-A9F2-1B3D-81577FFA94DC}"/>
              </a:ext>
            </a:extLst>
          </p:cNvPr>
          <p:cNvSpPr/>
          <p:nvPr/>
        </p:nvSpPr>
        <p:spPr>
          <a:xfrm>
            <a:off x="6999214" y="1032357"/>
            <a:ext cx="3323169" cy="296361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>
                <a:solidFill>
                  <a:schemeClr val="tx1"/>
                </a:solidFill>
                <a:latin typeface="+mn-ea"/>
              </a:rPr>
              <a:t>ﾃﾞｽｸﾄｯﾌﾟ：</a:t>
            </a: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LGWAN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でも動くポータブル版</a:t>
            </a:r>
          </a:p>
        </p:txBody>
      </p:sp>
      <p:sp>
        <p:nvSpPr>
          <p:cNvPr id="1089" name="四角形: 角を丸くする 1088">
            <a:extLst>
              <a:ext uri="{FF2B5EF4-FFF2-40B4-BE49-F238E27FC236}">
                <a16:creationId xmlns:a16="http://schemas.microsoft.com/office/drawing/2014/main" id="{78BAAF12-B4CF-5496-15DF-EB47A5FFED17}"/>
              </a:ext>
            </a:extLst>
          </p:cNvPr>
          <p:cNvSpPr/>
          <p:nvPr/>
        </p:nvSpPr>
        <p:spPr>
          <a:xfrm>
            <a:off x="11279043" y="1565841"/>
            <a:ext cx="784112" cy="1027680"/>
          </a:xfrm>
          <a:prstGeom prst="roundRect">
            <a:avLst>
              <a:gd name="adj" fmla="val 24007"/>
            </a:avLst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参照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編集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解析</a:t>
            </a:r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8FB166FA-0047-669A-10DA-FB7D1B6B98D8}"/>
              </a:ext>
            </a:extLst>
          </p:cNvPr>
          <p:cNvSpPr/>
          <p:nvPr/>
        </p:nvSpPr>
        <p:spPr>
          <a:xfrm>
            <a:off x="223818" y="706812"/>
            <a:ext cx="3027253" cy="5451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DATA 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の好循環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D60C7BA-9B25-E8B1-7DEB-C8FC7ED7D3B9}"/>
              </a:ext>
            </a:extLst>
          </p:cNvPr>
          <p:cNvSpPr/>
          <p:nvPr/>
        </p:nvSpPr>
        <p:spPr>
          <a:xfrm>
            <a:off x="3168036" y="1477712"/>
            <a:ext cx="2935654" cy="364591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7" name="四角形: 角を丸くする 1066">
            <a:extLst>
              <a:ext uri="{FF2B5EF4-FFF2-40B4-BE49-F238E27FC236}">
                <a16:creationId xmlns:a16="http://schemas.microsoft.com/office/drawing/2014/main" id="{F92EE4A7-315E-76D7-73C9-C73094398B89}"/>
              </a:ext>
            </a:extLst>
          </p:cNvPr>
          <p:cNvSpPr/>
          <p:nvPr/>
        </p:nvSpPr>
        <p:spPr>
          <a:xfrm>
            <a:off x="3854406" y="4896466"/>
            <a:ext cx="1800200" cy="54875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直接公開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RESTful API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　</a:t>
            </a:r>
          </a:p>
        </p:txBody>
      </p:sp>
      <p:sp>
        <p:nvSpPr>
          <p:cNvPr id="1093" name="四角形: 角を丸くする 1092">
            <a:extLst>
              <a:ext uri="{FF2B5EF4-FFF2-40B4-BE49-F238E27FC236}">
                <a16:creationId xmlns:a16="http://schemas.microsoft.com/office/drawing/2014/main" id="{5525E5B6-326F-AD24-8F57-84F55D5E125F}"/>
              </a:ext>
            </a:extLst>
          </p:cNvPr>
          <p:cNvSpPr/>
          <p:nvPr/>
        </p:nvSpPr>
        <p:spPr>
          <a:xfrm>
            <a:off x="2800571" y="2536819"/>
            <a:ext cx="3695182" cy="1298688"/>
          </a:xfrm>
          <a:prstGeom prst="roundRect">
            <a:avLst>
              <a:gd name="adj" fmla="val 31013"/>
            </a:avLst>
          </a:prstGeom>
          <a:solidFill>
            <a:schemeClr val="bg1"/>
          </a:solidFill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　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【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データベース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】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情報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endParaRPr kumimoji="1" lang="en-US" altLang="ja-JP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いつ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From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＿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To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の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時間情報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どこで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位置情報（２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、３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）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だれが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その他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すべての情報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130" name="コネクタ: カギ線 1129">
            <a:extLst>
              <a:ext uri="{FF2B5EF4-FFF2-40B4-BE49-F238E27FC236}">
                <a16:creationId xmlns:a16="http://schemas.microsoft.com/office/drawing/2014/main" id="{3AA0540F-03D2-E525-CD86-499E558E2D1E}"/>
              </a:ext>
            </a:extLst>
          </p:cNvPr>
          <p:cNvCxnSpPr>
            <a:cxnSpLocks/>
            <a:stCxn id="1067" idx="2"/>
            <a:endCxn id="1129" idx="0"/>
          </p:cNvCxnSpPr>
          <p:nvPr/>
        </p:nvCxnSpPr>
        <p:spPr>
          <a:xfrm rot="16200000" flipH="1">
            <a:off x="5242980" y="4956749"/>
            <a:ext cx="557407" cy="1534355"/>
          </a:xfrm>
          <a:prstGeom prst="bentConnector3">
            <a:avLst>
              <a:gd name="adj1" fmla="val 671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コネクタ: カギ線 1134">
            <a:extLst>
              <a:ext uri="{FF2B5EF4-FFF2-40B4-BE49-F238E27FC236}">
                <a16:creationId xmlns:a16="http://schemas.microsoft.com/office/drawing/2014/main" id="{80FC4A85-D573-5482-629F-A37BE2D3CA58}"/>
              </a:ext>
            </a:extLst>
          </p:cNvPr>
          <p:cNvCxnSpPr>
            <a:cxnSpLocks/>
            <a:stCxn id="1057" idx="2"/>
            <a:endCxn id="1129" idx="0"/>
          </p:cNvCxnSpPr>
          <p:nvPr/>
        </p:nvCxnSpPr>
        <p:spPr>
          <a:xfrm rot="5400000">
            <a:off x="7219039" y="4701116"/>
            <a:ext cx="371338" cy="22316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コネクタ: カギ線 60">
            <a:extLst>
              <a:ext uri="{FF2B5EF4-FFF2-40B4-BE49-F238E27FC236}">
                <a16:creationId xmlns:a16="http://schemas.microsoft.com/office/drawing/2014/main" id="{178F8526-5BDD-EEED-EB57-45CFA4DDD216}"/>
              </a:ext>
            </a:extLst>
          </p:cNvPr>
          <p:cNvCxnSpPr>
            <a:cxnSpLocks/>
            <a:stCxn id="1093" idx="3"/>
            <a:endCxn id="37" idx="1"/>
          </p:cNvCxnSpPr>
          <p:nvPr/>
        </p:nvCxnSpPr>
        <p:spPr>
          <a:xfrm flipV="1">
            <a:off x="6495753" y="2079681"/>
            <a:ext cx="937720" cy="110648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四角形: 角を丸くする 1056">
            <a:extLst>
              <a:ext uri="{FF2B5EF4-FFF2-40B4-BE49-F238E27FC236}">
                <a16:creationId xmlns:a16="http://schemas.microsoft.com/office/drawing/2014/main" id="{56B4E50A-EBCF-19D1-6AD6-8FCEFCCDF011}"/>
              </a:ext>
            </a:extLst>
          </p:cNvPr>
          <p:cNvSpPr/>
          <p:nvPr/>
        </p:nvSpPr>
        <p:spPr>
          <a:xfrm>
            <a:off x="6682886" y="3853100"/>
            <a:ext cx="3675336" cy="1778193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ﾍﾞﾝﾀﾞｰﾛｯｸｲﾝのないデータ配信</a:t>
            </a:r>
            <a:endParaRPr kumimoji="1" lang="en-US" altLang="ja-JP" sz="16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58" name="四角形: 角を丸くする 1057">
            <a:extLst>
              <a:ext uri="{FF2B5EF4-FFF2-40B4-BE49-F238E27FC236}">
                <a16:creationId xmlns:a16="http://schemas.microsoft.com/office/drawing/2014/main" id="{446EC388-0ACD-62FC-8E15-A81D01C941AC}"/>
              </a:ext>
            </a:extLst>
          </p:cNvPr>
          <p:cNvSpPr/>
          <p:nvPr/>
        </p:nvSpPr>
        <p:spPr>
          <a:xfrm>
            <a:off x="6456060" y="3699600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ＷＥＢ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3EB199F-659F-6F8A-928E-E24D1FE5BC7E}"/>
              </a:ext>
            </a:extLst>
          </p:cNvPr>
          <p:cNvSpPr/>
          <p:nvPr/>
        </p:nvSpPr>
        <p:spPr>
          <a:xfrm>
            <a:off x="7808988" y="3451885"/>
            <a:ext cx="2935237" cy="86456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DATA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として公開</a:t>
            </a:r>
            <a:endParaRPr kumimoji="1" lang="en-US" altLang="ja-JP" sz="16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問い合わせ削減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9542E041-19ED-5389-EA6D-AC994279D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99" b="22974"/>
          <a:stretch/>
        </p:blipFill>
        <p:spPr>
          <a:xfrm>
            <a:off x="9991317" y="4600110"/>
            <a:ext cx="2009339" cy="2069249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395EFE-6481-438B-9673-C9941D0BF560}"/>
              </a:ext>
            </a:extLst>
          </p:cNvPr>
          <p:cNvSpPr txBox="1"/>
          <p:nvPr/>
        </p:nvSpPr>
        <p:spPr>
          <a:xfrm>
            <a:off x="7762167" y="3885381"/>
            <a:ext cx="301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吹き出し: 角を丸めた四角形 5">
            <a:hlinkClick r:id="rId6"/>
            <a:extLst>
              <a:ext uri="{FF2B5EF4-FFF2-40B4-BE49-F238E27FC236}">
                <a16:creationId xmlns:a16="http://schemas.microsoft.com/office/drawing/2014/main" id="{4D0DF466-C0DA-6A4D-5732-F653E07707BE}"/>
              </a:ext>
            </a:extLst>
          </p:cNvPr>
          <p:cNvSpPr/>
          <p:nvPr/>
        </p:nvSpPr>
        <p:spPr>
          <a:xfrm>
            <a:off x="254733" y="5278168"/>
            <a:ext cx="3149623" cy="486836"/>
          </a:xfrm>
          <a:prstGeom prst="wedgeRoundRectCallout">
            <a:avLst>
              <a:gd name="adj1" fmla="val 22018"/>
              <a:gd name="adj2" fmla="val -449965"/>
              <a:gd name="adj3" fmla="val 16667"/>
            </a:avLst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dirty="0" err="1">
                <a:solidFill>
                  <a:schemeClr val="tx1"/>
                </a:solidFill>
                <a:latin typeface="+mn-ea"/>
              </a:rPr>
              <a:t>TokyoOD_downloader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B8BA03D0-CEF3-7495-1D48-2B8B714B4BAD}"/>
              </a:ext>
            </a:extLst>
          </p:cNvPr>
          <p:cNvSpPr/>
          <p:nvPr/>
        </p:nvSpPr>
        <p:spPr>
          <a:xfrm>
            <a:off x="5860722" y="2536819"/>
            <a:ext cx="6075579" cy="3844509"/>
          </a:xfrm>
          <a:prstGeom prst="cloud">
            <a:avLst/>
          </a:prstGeom>
          <a:noFill/>
          <a:ln w="984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51071" y="6002631"/>
            <a:ext cx="6075579" cy="711224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信頼性の高い情報発信・職員の負担を軽減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9B0557-7FA0-C77B-8C9D-609B4FB97C36}"/>
              </a:ext>
            </a:extLst>
          </p:cNvPr>
          <p:cNvSpPr/>
          <p:nvPr/>
        </p:nvSpPr>
        <p:spPr>
          <a:xfrm>
            <a:off x="3689908" y="1296021"/>
            <a:ext cx="1891910" cy="362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400" b="1" dirty="0">
                <a:solidFill>
                  <a:srgbClr val="FF0000"/>
                </a:solidFill>
                <a:latin typeface="+mn-ea"/>
              </a:rPr>
              <a:t>一番大事なのはここ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CFBCFC-95F3-E5DE-183D-E5F9DF6C04E1}"/>
              </a:ext>
            </a:extLst>
          </p:cNvPr>
          <p:cNvSpPr txBox="1"/>
          <p:nvPr/>
        </p:nvSpPr>
        <p:spPr>
          <a:xfrm>
            <a:off x="2963848" y="1717776"/>
            <a:ext cx="3368627" cy="79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CSV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：「東京都」も位置情報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GEOJSON,SHP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等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Picture 2" descr="Image by FlamingText.com">
            <a:extLst>
              <a:ext uri="{FF2B5EF4-FFF2-40B4-BE49-F238E27FC236}">
                <a16:creationId xmlns:a16="http://schemas.microsoft.com/office/drawing/2014/main" id="{5F0527B4-D570-E5F0-7436-963E3545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23" y="4492340"/>
            <a:ext cx="1540597" cy="7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by FlamingText.com">
            <a:extLst>
              <a:ext uri="{FF2B5EF4-FFF2-40B4-BE49-F238E27FC236}">
                <a16:creationId xmlns:a16="http://schemas.microsoft.com/office/drawing/2014/main" id="{A2305EDE-1FF5-687F-8A21-E9C3D7B0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4" y="2492896"/>
            <a:ext cx="1792586" cy="12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by FlamingText.com">
            <a:extLst>
              <a:ext uri="{FF2B5EF4-FFF2-40B4-BE49-F238E27FC236}">
                <a16:creationId xmlns:a16="http://schemas.microsoft.com/office/drawing/2014/main" id="{C5B42A5F-47AE-4C54-201B-6A63188ED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13539"/>
          <a:stretch/>
        </p:blipFill>
        <p:spPr bwMode="auto">
          <a:xfrm>
            <a:off x="3556797" y="3931185"/>
            <a:ext cx="2133952" cy="9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by FlamingText.com">
            <a:extLst>
              <a:ext uri="{FF2B5EF4-FFF2-40B4-BE49-F238E27FC236}">
                <a16:creationId xmlns:a16="http://schemas.microsoft.com/office/drawing/2014/main" id="{C1B9CF27-0839-BA56-44B3-673A9E6F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56" y="4684142"/>
            <a:ext cx="847840" cy="3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by FlamingText.com">
            <a:extLst>
              <a:ext uri="{FF2B5EF4-FFF2-40B4-BE49-F238E27FC236}">
                <a16:creationId xmlns:a16="http://schemas.microsoft.com/office/drawing/2014/main" id="{3AC9A13F-08C1-4F58-A89D-ED9A9D47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63" y="4477852"/>
            <a:ext cx="560238" cy="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2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A2E2911-CCB0-50B2-8F80-D4EBE8B5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61" y="1265471"/>
            <a:ext cx="2887355" cy="27032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6378E06-4639-A57C-126C-DA6382BD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6" y="872859"/>
            <a:ext cx="4879038" cy="306947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8DB6DA-8757-76F5-8376-61CFD1EFA83F}"/>
              </a:ext>
            </a:extLst>
          </p:cNvPr>
          <p:cNvSpPr txBox="1"/>
          <p:nvPr/>
        </p:nvSpPr>
        <p:spPr>
          <a:xfrm>
            <a:off x="6603702" y="3422229"/>
            <a:ext cx="1084273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ja-JP" dirty="0" err="1"/>
              <a:t>iframe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3B00B0-57D4-426C-A175-BDA4C528B141}"/>
              </a:ext>
            </a:extLst>
          </p:cNvPr>
          <p:cNvSpPr txBox="1"/>
          <p:nvPr/>
        </p:nvSpPr>
        <p:spPr>
          <a:xfrm>
            <a:off x="2455108" y="3413954"/>
            <a:ext cx="1359284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ja-JP" altLang="en-US" dirty="0"/>
              <a:t>ブラウザ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39869" y="27372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889F259E-2D27-4584-BEB9-65042FF154F7}"/>
              </a:ext>
            </a:extLst>
          </p:cNvPr>
          <p:cNvSpPr/>
          <p:nvPr/>
        </p:nvSpPr>
        <p:spPr>
          <a:xfrm>
            <a:off x="407367" y="811404"/>
            <a:ext cx="8506308" cy="72814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ブラウザによる閲覧、</a:t>
            </a:r>
            <a:r>
              <a:rPr lang="en-US" altLang="ja-JP" sz="2000" dirty="0" err="1"/>
              <a:t>iframe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による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WEB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ページへの組み込み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F057A573-997A-05F8-9284-11577F274AB2}"/>
              </a:ext>
            </a:extLst>
          </p:cNvPr>
          <p:cNvSpPr/>
          <p:nvPr/>
        </p:nvSpPr>
        <p:spPr>
          <a:xfrm>
            <a:off x="407368" y="4253655"/>
            <a:ext cx="5700805" cy="2160240"/>
          </a:xfrm>
          <a:prstGeom prst="roundRect">
            <a:avLst>
              <a:gd name="adj" fmla="val 1985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ベンダーロックインのないデータ配信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D593B2F2-5D44-FBE5-6719-B5F10766FF5F}"/>
              </a:ext>
            </a:extLst>
          </p:cNvPr>
          <p:cNvSpPr/>
          <p:nvPr/>
        </p:nvSpPr>
        <p:spPr>
          <a:xfrm>
            <a:off x="767408" y="4109708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rgbClr val="00B050"/>
                </a:solidFill>
                <a:latin typeface="+mn-ea"/>
              </a:rPr>
              <a:t>ＷＥＢ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F1D6CD9-C465-4565-7C5E-7292B0D5E728}"/>
              </a:ext>
            </a:extLst>
          </p:cNvPr>
          <p:cNvSpPr txBox="1"/>
          <p:nvPr/>
        </p:nvSpPr>
        <p:spPr>
          <a:xfrm>
            <a:off x="1703512" y="4996392"/>
            <a:ext cx="4352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ja-JP" altLang="en-US" dirty="0"/>
              <a:t>新たなイメージの</a:t>
            </a:r>
            <a:r>
              <a:rPr lang="en-US" altLang="ja-JP" dirty="0"/>
              <a:t>OPEN</a:t>
            </a:r>
            <a:r>
              <a:rPr lang="ja-JP" altLang="en-US" dirty="0"/>
              <a:t>　</a:t>
            </a:r>
            <a:r>
              <a:rPr lang="en-US" altLang="ja-JP" dirty="0"/>
              <a:t>DATA</a:t>
            </a:r>
          </a:p>
          <a:p>
            <a:r>
              <a:rPr lang="en-US" altLang="ja-JP" dirty="0"/>
              <a:t>Web Map Service</a:t>
            </a:r>
            <a:r>
              <a:rPr lang="ja-JP" altLang="en-US" dirty="0"/>
              <a:t>等による地図画像配信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2C61368-6373-ED11-C766-77C340453C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199" b="22974"/>
          <a:stretch/>
        </p:blipFill>
        <p:spPr>
          <a:xfrm>
            <a:off x="9227460" y="4484440"/>
            <a:ext cx="2009339" cy="2069249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22694008-9AA3-2DC6-8AD5-D7CE7293D6C5}"/>
              </a:ext>
            </a:extLst>
          </p:cNvPr>
          <p:cNvSpPr/>
          <p:nvPr/>
        </p:nvSpPr>
        <p:spPr>
          <a:xfrm rot="16200000">
            <a:off x="6498705" y="4007429"/>
            <a:ext cx="2399613" cy="2664296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442825-C6FC-D71A-42B7-24FC46AF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60" y="290017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477D9A-A418-89FC-E2D3-1BB519F662F8}"/>
              </a:ext>
            </a:extLst>
          </p:cNvPr>
          <p:cNvSpPr txBox="1"/>
          <p:nvPr/>
        </p:nvSpPr>
        <p:spPr>
          <a:xfrm>
            <a:off x="6441523" y="4909893"/>
            <a:ext cx="2098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既存イメージ</a:t>
            </a:r>
            <a:endParaRPr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OPEN DATA</a:t>
            </a:r>
          </a:p>
          <a:p>
            <a:pPr algn="ctr"/>
            <a:r>
              <a:rPr lang="ja-JP" altLang="en-US" dirty="0">
                <a:solidFill>
                  <a:srgbClr val="FF0000"/>
                </a:solidFill>
              </a:rPr>
              <a:t>として公開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FC4E42-DDD0-7D2C-71CD-41B51809F59F}"/>
              </a:ext>
            </a:extLst>
          </p:cNvPr>
          <p:cNvSpPr/>
          <p:nvPr/>
        </p:nvSpPr>
        <p:spPr>
          <a:xfrm>
            <a:off x="9032397" y="3500436"/>
            <a:ext cx="2391565" cy="60932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自動変換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2AFD6B-C4C8-8346-F78E-B364D57BA6A4}"/>
              </a:ext>
            </a:extLst>
          </p:cNvPr>
          <p:cNvSpPr txBox="1"/>
          <p:nvPr/>
        </p:nvSpPr>
        <p:spPr>
          <a:xfrm>
            <a:off x="2603472" y="4459687"/>
            <a:ext cx="30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__fkGroteskNeue_598ab8"/>
              </a:rPr>
              <a:t>Open Geospatial Consortium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E34E40-7DBC-908B-44F8-665D3BC897BA}"/>
              </a:ext>
            </a:extLst>
          </p:cNvPr>
          <p:cNvSpPr txBox="1"/>
          <p:nvPr/>
        </p:nvSpPr>
        <p:spPr>
          <a:xfrm>
            <a:off x="8324534" y="4124353"/>
            <a:ext cx="3867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Geospatial Data Abstraction Library</a:t>
            </a:r>
            <a:endParaRPr lang="ja-JP" altLang="en-US" dirty="0"/>
          </a:p>
        </p:txBody>
      </p:sp>
      <p:pic>
        <p:nvPicPr>
          <p:cNvPr id="11" name="Picture 2" descr="Image by FlamingText.com">
            <a:extLst>
              <a:ext uri="{FF2B5EF4-FFF2-40B4-BE49-F238E27FC236}">
                <a16:creationId xmlns:a16="http://schemas.microsoft.com/office/drawing/2014/main" id="{84AADB54-AE12-99E3-B680-66BB094F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2" y="4546250"/>
            <a:ext cx="1320380" cy="61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mage by FlamingText.com">
            <a:extLst>
              <a:ext uri="{FF2B5EF4-FFF2-40B4-BE49-F238E27FC236}">
                <a16:creationId xmlns:a16="http://schemas.microsoft.com/office/drawing/2014/main" id="{541705F9-4A99-DD12-6DEA-6808939D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037824"/>
            <a:ext cx="1310757" cy="6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by FlamingText.com">
            <a:extLst>
              <a:ext uri="{FF2B5EF4-FFF2-40B4-BE49-F238E27FC236}">
                <a16:creationId xmlns:a16="http://schemas.microsoft.com/office/drawing/2014/main" id="{18B05B12-C77E-2A2C-5FC3-A9B0882E5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63" y="4273855"/>
            <a:ext cx="560238" cy="7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0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95400" y="332656"/>
            <a:ext cx="6912768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 dirty="0">
                <a:solidFill>
                  <a:srgbClr val="FF0000"/>
                </a:solidFill>
                <a:latin typeface="+mn-ea"/>
              </a:rPr>
              <a:t>LIZMAP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の性能はこちらでご確認ください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36D7701-9013-1182-DD86-B8FD69F7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24744"/>
            <a:ext cx="11528895" cy="55446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8A9D4C-C0B6-282E-D688-13547E2CFF70}"/>
              </a:ext>
            </a:extLst>
          </p:cNvPr>
          <p:cNvSpPr txBox="1"/>
          <p:nvPr/>
        </p:nvSpPr>
        <p:spPr>
          <a:xfrm>
            <a:off x="2135560" y="6156012"/>
            <a:ext cx="79208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https://soja.gis-cdn.net/index.php/view/map/?repository=chiiki&amp;project=road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0B4B42-9C24-9882-88C1-1F772F74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71" y="18864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by FlamingText.com">
            <a:extLst>
              <a:ext uri="{FF2B5EF4-FFF2-40B4-BE49-F238E27FC236}">
                <a16:creationId xmlns:a16="http://schemas.microsoft.com/office/drawing/2014/main" id="{9F625108-4657-54FD-140A-CCA7A2A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118986"/>
            <a:ext cx="3048000" cy="14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TM02900688[[fn=ファセット]]</Template>
  <TotalTime>0</TotalTime>
  <Words>654</Words>
  <Application>Microsoft Office PowerPoint</Application>
  <PresentationFormat>ワイド画面</PresentationFormat>
  <Paragraphs>116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__fkGroteskNeue_598ab8</vt:lpstr>
      <vt:lpstr>-apple-system</vt:lpstr>
      <vt:lpstr>Helvetica Neue</vt:lpstr>
      <vt:lpstr>ＭＳ Ｐゴシック</vt:lpstr>
      <vt:lpstr>メイリオ</vt:lpstr>
      <vt:lpstr>游ゴシック</vt:lpstr>
      <vt:lpstr>Arial</vt:lpstr>
      <vt:lpstr>Trebuchet MS</vt:lpstr>
      <vt:lpstr>Wingdings 3</vt:lpstr>
      <vt:lpstr>ファセット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2021-01-28T13:14:00Z</dcterms:created>
  <dcterms:modified xsi:type="dcterms:W3CDTF">2024-08-30T13:10:39Z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1709AFD63A624E308540C86CB0C77DA9_12</vt:lpwstr>
  </property>
  <property fmtid="{D5CDD505-2E9C-101B-9397-08002B2CF9AE}" pid="3" name="KSOProductBuildVer">
    <vt:lpwstr>1041-12.2.0.13110</vt:lpwstr>
  </property>
</Properties>
</file>